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12"/>
  </p:notesMasterIdLst>
  <p:sldIdLst>
    <p:sldId id="256" r:id="rId2"/>
    <p:sldId id="257" r:id="rId3"/>
    <p:sldId id="264" r:id="rId4"/>
    <p:sldId id="258" r:id="rId5"/>
    <p:sldId id="260" r:id="rId6"/>
    <p:sldId id="267" r:id="rId7"/>
    <p:sldId id="262" r:id="rId8"/>
    <p:sldId id="265" r:id="rId9"/>
    <p:sldId id="266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78727" autoAdjust="0"/>
  </p:normalViewPr>
  <p:slideViewPr>
    <p:cSldViewPr snapToGrid="0">
      <p:cViewPr varScale="1">
        <p:scale>
          <a:sx n="61" d="100"/>
          <a:sy n="61" d="100"/>
        </p:scale>
        <p:origin x="9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dhoza\Documents\NSS_Data_analytics\projects\marathons-from-access-purple-tortoises\Marathon_analysis_Debbie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hoza\Documents\NSS_Data_analytics\projects\marathons-from-access-purple-tortoises\Marathon_analysis_Debbi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hoza\Documents\NSS_Data_analytics\projects\marathons-from-access-purple-tortoises\Marathon_analysis_Debbi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Data of marathons</a:t>
            </a:r>
          </a:p>
        </c:rich>
      </c:tx>
      <c:layout>
        <c:manualLayout>
          <c:xMode val="edge"/>
          <c:yMode val="edge"/>
          <c:x val="0.39942344706911637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Analysis!$B$1</c:f>
              <c:strCache>
                <c:ptCount val="1"/>
                <c:pt idx="0">
                  <c:v>Fastest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Analysis!$A$2:$A$9</c:f>
              <c:strCache>
                <c:ptCount val="8"/>
                <c:pt idx="0">
                  <c:v>2016 Half marathon</c:v>
                </c:pt>
                <c:pt idx="1">
                  <c:v>2016 Marathon</c:v>
                </c:pt>
                <c:pt idx="2">
                  <c:v>2017 Half marathon</c:v>
                </c:pt>
                <c:pt idx="3">
                  <c:v>2017 Marathon</c:v>
                </c:pt>
                <c:pt idx="4">
                  <c:v>2018 Half Marathon</c:v>
                </c:pt>
                <c:pt idx="5">
                  <c:v>2018 Marathon</c:v>
                </c:pt>
                <c:pt idx="6">
                  <c:v>2019 Half Marathon</c:v>
                </c:pt>
                <c:pt idx="7">
                  <c:v>2019 Marathon</c:v>
                </c:pt>
              </c:strCache>
            </c:strRef>
          </c:cat>
          <c:val>
            <c:numRef>
              <c:f>Analysis!$B$2:$B$9</c:f>
              <c:numCache>
                <c:formatCode>hh:mm:ss</c:formatCode>
                <c:ptCount val="8"/>
                <c:pt idx="0">
                  <c:v>4.9479166666666664E-2</c:v>
                </c:pt>
                <c:pt idx="1">
                  <c:v>0.10118055555555555</c:v>
                </c:pt>
                <c:pt idx="2">
                  <c:v>4.9282407407407407E-2</c:v>
                </c:pt>
                <c:pt idx="3">
                  <c:v>0.11140046296296297</c:v>
                </c:pt>
                <c:pt idx="4">
                  <c:v>4.8206018518518516E-2</c:v>
                </c:pt>
                <c:pt idx="5">
                  <c:v>0.10296296296296296</c:v>
                </c:pt>
                <c:pt idx="6">
                  <c:v>4.8645833333333333E-2</c:v>
                </c:pt>
                <c:pt idx="7">
                  <c:v>0.10762731481481481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48-4329-A812-E8CCFAFC78D1}"/>
            </c:ext>
          </c:extLst>
        </c:ser>
        <c:ser>
          <c:idx val="1"/>
          <c:order val="1"/>
          <c:tx>
            <c:strRef>
              <c:f>Analysis!$C$1</c:f>
              <c:strCache>
                <c:ptCount val="1"/>
                <c:pt idx="0">
                  <c:v>Slowest Time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Analysis!$A$2:$A$9</c:f>
              <c:strCache>
                <c:ptCount val="8"/>
                <c:pt idx="0">
                  <c:v>2016 Half marathon</c:v>
                </c:pt>
                <c:pt idx="1">
                  <c:v>2016 Marathon</c:v>
                </c:pt>
                <c:pt idx="2">
                  <c:v>2017 Half marathon</c:v>
                </c:pt>
                <c:pt idx="3">
                  <c:v>2017 Marathon</c:v>
                </c:pt>
                <c:pt idx="4">
                  <c:v>2018 Half Marathon</c:v>
                </c:pt>
                <c:pt idx="5">
                  <c:v>2018 Marathon</c:v>
                </c:pt>
                <c:pt idx="6">
                  <c:v>2019 Half Marathon</c:v>
                </c:pt>
                <c:pt idx="7">
                  <c:v>2019 Marathon</c:v>
                </c:pt>
              </c:strCache>
            </c:strRef>
          </c:cat>
          <c:val>
            <c:numRef>
              <c:f>Analysis!$C$2:$C$9</c:f>
              <c:numCache>
                <c:formatCode>hh:mm:ss</c:formatCode>
                <c:ptCount val="8"/>
                <c:pt idx="0">
                  <c:v>0.2046412037037037</c:v>
                </c:pt>
                <c:pt idx="1">
                  <c:v>0.29166666666666669</c:v>
                </c:pt>
                <c:pt idx="2">
                  <c:v>0.26277777777777778</c:v>
                </c:pt>
                <c:pt idx="3">
                  <c:v>0.27660879629629631</c:v>
                </c:pt>
                <c:pt idx="4">
                  <c:v>0.20006944444444444</c:v>
                </c:pt>
                <c:pt idx="5">
                  <c:v>0.27408564814814818</c:v>
                </c:pt>
                <c:pt idx="6">
                  <c:v>0.21082175925925925</c:v>
                </c:pt>
                <c:pt idx="7">
                  <c:v>0.2804976851851852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48-4329-A812-E8CCFAFC78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019831007"/>
        <c:axId val="2019824767"/>
        <c:axId val="0"/>
      </c:bar3DChart>
      <c:catAx>
        <c:axId val="20198310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9824767"/>
        <c:crosses val="autoZero"/>
        <c:auto val="1"/>
        <c:lblAlgn val="ctr"/>
        <c:lblOffset val="100"/>
        <c:noMultiLvlLbl val="0"/>
      </c:catAx>
      <c:valAx>
        <c:axId val="20198247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h:mm:ss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9831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Half Marathon</a:t>
            </a:r>
          </a:p>
        </c:rich>
      </c:tx>
      <c:layout>
        <c:manualLayout>
          <c:xMode val="edge"/>
          <c:yMode val="edge"/>
          <c:x val="0.41763092493457621"/>
          <c:y val="1.89349088900391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674759405074366"/>
          <c:y val="0.17634259259259263"/>
          <c:w val="0.83880796150481185"/>
          <c:h val="0.61498432487605714"/>
        </c:manualLayout>
      </c:layout>
      <c:lineChart>
        <c:grouping val="standard"/>
        <c:varyColors val="0"/>
        <c:ser>
          <c:idx val="0"/>
          <c:order val="0"/>
          <c:tx>
            <c:strRef>
              <c:f>Analysis!$B$17</c:f>
              <c:strCache>
                <c:ptCount val="1"/>
                <c:pt idx="0">
                  <c:v>Fastest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Analysis!$A$18:$A$21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Analysis!$B$18:$B$21</c:f>
              <c:numCache>
                <c:formatCode>hh:mm:ss</c:formatCode>
                <c:ptCount val="4"/>
                <c:pt idx="0">
                  <c:v>4.9479166666666664E-2</c:v>
                </c:pt>
                <c:pt idx="1">
                  <c:v>4.9282407407407407E-2</c:v>
                </c:pt>
                <c:pt idx="2">
                  <c:v>4.8206018518518516E-2</c:v>
                </c:pt>
                <c:pt idx="3">
                  <c:v>4.8645833333333333E-2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520-4FA7-9F37-E92957096841}"/>
            </c:ext>
          </c:extLst>
        </c:ser>
        <c:ser>
          <c:idx val="1"/>
          <c:order val="1"/>
          <c:tx>
            <c:strRef>
              <c:f>Analysis!$C$17</c:f>
              <c:strCache>
                <c:ptCount val="1"/>
                <c:pt idx="0">
                  <c:v>Slowest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Analysis!$A$18:$A$21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Analysis!$C$18:$C$21</c:f>
              <c:numCache>
                <c:formatCode>hh:mm:ss</c:formatCode>
                <c:ptCount val="4"/>
                <c:pt idx="0">
                  <c:v>0.2046412037037037</c:v>
                </c:pt>
                <c:pt idx="1">
                  <c:v>0.26277777777777778</c:v>
                </c:pt>
                <c:pt idx="2">
                  <c:v>0.20006944444444444</c:v>
                </c:pt>
                <c:pt idx="3">
                  <c:v>0.21082175925925925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20-4FA7-9F37-E929570968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2688559"/>
        <c:axId val="2012692719"/>
      </c:lineChart>
      <c:catAx>
        <c:axId val="2012688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692719"/>
        <c:crosses val="autoZero"/>
        <c:auto val="1"/>
        <c:lblAlgn val="ctr"/>
        <c:lblOffset val="100"/>
        <c:noMultiLvlLbl val="0"/>
      </c:catAx>
      <c:valAx>
        <c:axId val="2012692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h:mm:ss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688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611003432263277"/>
          <c:y val="0.94674519601233798"/>
          <c:w val="0.15752352109832424"/>
          <c:h val="5.3254803987661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Full Marathon</a:t>
            </a:r>
          </a:p>
        </c:rich>
      </c:tx>
      <c:layout>
        <c:manualLayout>
          <c:xMode val="edge"/>
          <c:yMode val="edge"/>
          <c:x val="0.36494621410959999"/>
          <c:y val="7.0248383552381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308508311461067"/>
          <c:y val="0.18804753201200186"/>
          <c:w val="0.88691491688538937"/>
          <c:h val="0.66746740692219919"/>
        </c:manualLayout>
      </c:layout>
      <c:lineChart>
        <c:grouping val="standard"/>
        <c:varyColors val="0"/>
        <c:ser>
          <c:idx val="0"/>
          <c:order val="0"/>
          <c:tx>
            <c:strRef>
              <c:f>Analysis!$L$16:$L$17</c:f>
              <c:strCache>
                <c:ptCount val="2"/>
                <c:pt idx="0">
                  <c:v>Full Marathon</c:v>
                </c:pt>
                <c:pt idx="1">
                  <c:v>Fastest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Analysis!$K$18:$K$21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Analysis!$L$18:$L$21</c:f>
              <c:numCache>
                <c:formatCode>hh:mm:ss</c:formatCode>
                <c:ptCount val="4"/>
                <c:pt idx="0">
                  <c:v>0.10118055555555555</c:v>
                </c:pt>
                <c:pt idx="1">
                  <c:v>0.11140046296296297</c:v>
                </c:pt>
                <c:pt idx="2">
                  <c:v>0.10296296296296296</c:v>
                </c:pt>
                <c:pt idx="3">
                  <c:v>0.10762731481481481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89E-4FF2-94F6-EDFBA84CBF90}"/>
            </c:ext>
          </c:extLst>
        </c:ser>
        <c:ser>
          <c:idx val="1"/>
          <c:order val="1"/>
          <c:tx>
            <c:strRef>
              <c:f>Analysis!$M$16:$M$17</c:f>
              <c:strCache>
                <c:ptCount val="2"/>
                <c:pt idx="0">
                  <c:v>Full Marathon</c:v>
                </c:pt>
                <c:pt idx="1">
                  <c:v>Slowest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Analysis!$K$18:$K$21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Analysis!$M$18:$M$21</c:f>
              <c:numCache>
                <c:formatCode>hh:mm:ss</c:formatCode>
                <c:ptCount val="4"/>
                <c:pt idx="0">
                  <c:v>0.29166666666666669</c:v>
                </c:pt>
                <c:pt idx="1">
                  <c:v>0.27660879629629631</c:v>
                </c:pt>
                <c:pt idx="2">
                  <c:v>0.27408564814814818</c:v>
                </c:pt>
                <c:pt idx="3">
                  <c:v>0.2804976851851852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89E-4FF2-94F6-EDFBA84CBF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1434703"/>
        <c:axId val="1131435119"/>
      </c:lineChart>
      <c:catAx>
        <c:axId val="1131434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1435119"/>
        <c:crosses val="autoZero"/>
        <c:auto val="1"/>
        <c:lblAlgn val="ctr"/>
        <c:lblOffset val="100"/>
        <c:noMultiLvlLbl val="0"/>
      </c:catAx>
      <c:valAx>
        <c:axId val="1131435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h:mm:ss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1434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/>
              <a:t>Scott Wietecha vs Second</a:t>
            </a:r>
            <a:r>
              <a:rPr lang="en-US" sz="2400" b="1" baseline="0"/>
              <a:t> place runners</a:t>
            </a:r>
          </a:p>
          <a:p>
            <a:pPr>
              <a:defRPr sz="2400" b="1"/>
            </a:pPr>
            <a:endParaRPr lang="en-US" sz="2400" b="1"/>
          </a:p>
        </c:rich>
      </c:tx>
      <c:layout>
        <c:manualLayout>
          <c:xMode val="edge"/>
          <c:yMode val="edge"/>
          <c:x val="0.24141765114662955"/>
          <c:y val="4.6565757082211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674759405074366"/>
          <c:y val="0.19486111111111112"/>
          <c:w val="0.83880796150481185"/>
          <c:h val="0.592724190726159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Analysis!$J$35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Analysis!$H$36:$I$43</c:f>
              <c:multiLvlStrCache>
                <c:ptCount val="8"/>
                <c:lvl>
                  <c:pt idx="0">
                    <c:v>Scott Wietecha</c:v>
                  </c:pt>
                  <c:pt idx="1">
                    <c:v>Brian Shelton</c:v>
                  </c:pt>
                  <c:pt idx="2">
                    <c:v>Scott Wietecha</c:v>
                  </c:pt>
                  <c:pt idx="3">
                    <c:v>Ryan Regnier</c:v>
                  </c:pt>
                  <c:pt idx="4">
                    <c:v>Scott Wietecha</c:v>
                  </c:pt>
                  <c:pt idx="5">
                    <c:v>Garang Madut</c:v>
                  </c:pt>
                  <c:pt idx="6">
                    <c:v>Scott Wietecha</c:v>
                  </c:pt>
                  <c:pt idx="7">
                    <c:v>Jordan Wilson</c:v>
                  </c:pt>
                </c:lvl>
                <c:lvl>
                  <c:pt idx="0">
                    <c:v>2016</c:v>
                  </c:pt>
                  <c:pt idx="2">
                    <c:v>2017</c:v>
                  </c:pt>
                  <c:pt idx="4">
                    <c:v>2018</c:v>
                  </c:pt>
                  <c:pt idx="6">
                    <c:v>2019</c:v>
                  </c:pt>
                </c:lvl>
              </c:multiLvlStrCache>
            </c:multiLvlStrRef>
          </c:cat>
          <c:val>
            <c:numRef>
              <c:f>Analysis!$J$36:$J$43</c:f>
              <c:numCache>
                <c:formatCode>hh:mm:ss</c:formatCode>
                <c:ptCount val="8"/>
                <c:pt idx="0">
                  <c:v>0.10118055555555555</c:v>
                </c:pt>
                <c:pt idx="1">
                  <c:v>0.10744212962962962</c:v>
                </c:pt>
                <c:pt idx="2">
                  <c:v>0.11140046296296297</c:v>
                </c:pt>
                <c:pt idx="3">
                  <c:v>0.12254629629629629</c:v>
                </c:pt>
                <c:pt idx="4">
                  <c:v>0.10296296296296296</c:v>
                </c:pt>
                <c:pt idx="5">
                  <c:v>0.10407407407407407</c:v>
                </c:pt>
                <c:pt idx="6">
                  <c:v>0.10762731481481481</c:v>
                </c:pt>
                <c:pt idx="7">
                  <c:v>0.10791666666666666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5D-4EFC-A63B-D6B10D56C3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1290607"/>
        <c:axId val="1821296431"/>
      </c:barChart>
      <c:catAx>
        <c:axId val="1821290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1296431"/>
        <c:crosses val="autoZero"/>
        <c:auto val="1"/>
        <c:lblAlgn val="ctr"/>
        <c:lblOffset val="100"/>
        <c:noMultiLvlLbl val="0"/>
      </c:catAx>
      <c:valAx>
        <c:axId val="1821296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h:mm:ss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12906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C853F-679E-48B7-9018-F4069C9998D5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525B7-C94A-4244-AD59-7FB28AB1A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4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525B7-C94A-4244-AD59-7FB28AB1A2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96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525B7-C94A-4244-AD59-7FB28AB1A2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17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differences:</a:t>
            </a:r>
          </a:p>
          <a:p>
            <a:r>
              <a:rPr lang="en-US" dirty="0"/>
              <a:t>-2016  00:09:01</a:t>
            </a:r>
          </a:p>
          <a:p>
            <a:r>
              <a:rPr lang="en-US" dirty="0"/>
              <a:t>-2017  00:16:03</a:t>
            </a:r>
          </a:p>
          <a:p>
            <a:r>
              <a:rPr lang="en-US" dirty="0"/>
              <a:t>-2018  00:01:36</a:t>
            </a:r>
          </a:p>
          <a:p>
            <a:r>
              <a:rPr lang="en-US" dirty="0"/>
              <a:t>-2019   00:00:25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525B7-C94A-4244-AD59-7FB28AB1A2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00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09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8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4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8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914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25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68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69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28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1EAACC7-3B3F-47D1-959A-EF58926E955E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0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65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40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A0629-791F-4DBD-87B3-C9945059D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870" y="749595"/>
            <a:ext cx="5645888" cy="3902149"/>
          </a:xfrm>
        </p:spPr>
        <p:txBody>
          <a:bodyPr anchor="t">
            <a:normAutofit/>
          </a:bodyPr>
          <a:lstStyle/>
          <a:p>
            <a:pPr algn="l"/>
            <a:r>
              <a:rPr lang="en-US" sz="4600" dirty="0"/>
              <a:t>Nashville Rock-and-Roll Marathon and Half-Marathon Race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568FC-2AB1-4695-AFB5-3B8916D5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870" y="4651745"/>
            <a:ext cx="4890977" cy="999460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/>
              <a:t>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1E469-276F-4628-9841-915FCF1C5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92" r="12244"/>
          <a:stretch/>
        </p:blipFill>
        <p:spPr>
          <a:xfrm>
            <a:off x="5879804" y="-6350"/>
            <a:ext cx="6312196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32197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63E00694-E403-4987-8634-15F6D8E4C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0BBF6-D9AB-485A-8E7E-83C1E3F8D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844374"/>
            <a:ext cx="10058400" cy="1188995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Scott Wietecha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F51DE19-FE77-4D70-A8D0-D0FE62CEF3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1774730"/>
              </p:ext>
            </p:extLst>
          </p:nvPr>
        </p:nvGraphicFramePr>
        <p:xfrm>
          <a:off x="1036319" y="680936"/>
          <a:ext cx="10119362" cy="3765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48453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E4781-7125-40B0-93BC-860C210E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Data for Marathons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085C90A-705B-4D49-925D-9E32AAF6C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1268363"/>
              </p:ext>
            </p:extLst>
          </p:nvPr>
        </p:nvGraphicFramePr>
        <p:xfrm>
          <a:off x="633999" y="671552"/>
          <a:ext cx="10925104" cy="356256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40273">
                  <a:extLst>
                    <a:ext uri="{9D8B030D-6E8A-4147-A177-3AD203B41FA5}">
                      <a16:colId xmlns:a16="http://schemas.microsoft.com/office/drawing/2014/main" val="1206920026"/>
                    </a:ext>
                  </a:extLst>
                </a:gridCol>
                <a:gridCol w="2445233">
                  <a:extLst>
                    <a:ext uri="{9D8B030D-6E8A-4147-A177-3AD203B41FA5}">
                      <a16:colId xmlns:a16="http://schemas.microsoft.com/office/drawing/2014/main" val="3105236476"/>
                    </a:ext>
                  </a:extLst>
                </a:gridCol>
                <a:gridCol w="2568565">
                  <a:extLst>
                    <a:ext uri="{9D8B030D-6E8A-4147-A177-3AD203B41FA5}">
                      <a16:colId xmlns:a16="http://schemas.microsoft.com/office/drawing/2014/main" val="2224509839"/>
                    </a:ext>
                  </a:extLst>
                </a:gridCol>
                <a:gridCol w="1640703">
                  <a:extLst>
                    <a:ext uri="{9D8B030D-6E8A-4147-A177-3AD203B41FA5}">
                      <a16:colId xmlns:a16="http://schemas.microsoft.com/office/drawing/2014/main" val="1557492124"/>
                    </a:ext>
                  </a:extLst>
                </a:gridCol>
                <a:gridCol w="1430330">
                  <a:extLst>
                    <a:ext uri="{9D8B030D-6E8A-4147-A177-3AD203B41FA5}">
                      <a16:colId xmlns:a16="http://schemas.microsoft.com/office/drawing/2014/main" val="3484675368"/>
                    </a:ext>
                  </a:extLst>
                </a:gridCol>
              </a:tblGrid>
              <a:tr h="461543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Fastest Time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Slowest Time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  <a:endParaRPr lang="en-US" sz="19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312898"/>
                  </a:ext>
                </a:extLst>
              </a:tr>
              <a:tr h="38762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2016 Half marathon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01:11:15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04:54:41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02:26:18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02:31:57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148419"/>
                  </a:ext>
                </a:extLst>
              </a:tr>
              <a:tr h="38762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2016 Marathon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02:25:42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07:00:00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04:45:19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04:47:48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25099"/>
                  </a:ext>
                </a:extLst>
              </a:tr>
              <a:tr h="38762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2017 Half marathon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01:10:58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06:18:24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02:39:34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02:43:59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1600373"/>
                  </a:ext>
                </a:extLst>
              </a:tr>
              <a:tr h="38762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2017 Marathon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02:40:25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06:38:19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04:58:14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04:54:26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17233"/>
                  </a:ext>
                </a:extLst>
              </a:tr>
              <a:tr h="38762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2018 Half Marathon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01:09:25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04:48:06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02:25:32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02:31:46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835876"/>
                  </a:ext>
                </a:extLst>
              </a:tr>
              <a:tr h="38762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2018 Marathon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02:28:16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06:34:41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04:48:21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04:48:23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610502"/>
                  </a:ext>
                </a:extLst>
              </a:tr>
              <a:tr h="38762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2019 Half Marathon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01:10:03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05:03:35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02:26:07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02:32:07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397188"/>
                  </a:ext>
                </a:extLst>
              </a:tr>
              <a:tr h="38762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2019 Marathon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02:34:59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06:43:55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04:41:57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04:42:09</a:t>
                      </a:r>
                      <a:endParaRPr lang="en-US" sz="15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437" marR="55437" marT="10657" marB="11087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10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395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AE18-895B-42D8-ABBE-60C98CA74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Marathon Times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BD8B4C5-AEA8-4F75-94AB-9B6546D741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351822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553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7909C-B318-44CE-8C52-45EA2AE2F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Mean and Median for Marathon and Half-Marathon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3" name="Content Placeholder 7">
            <a:extLst>
              <a:ext uri="{FF2B5EF4-FFF2-40B4-BE49-F238E27FC236}">
                <a16:creationId xmlns:a16="http://schemas.microsoft.com/office/drawing/2014/main" id="{B6EB8FBD-EA29-4734-A032-F0B98D0DE0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012993"/>
              </p:ext>
            </p:extLst>
          </p:nvPr>
        </p:nvGraphicFramePr>
        <p:xfrm>
          <a:off x="5468684" y="2633758"/>
          <a:ext cx="5344033" cy="1945386"/>
        </p:xfrm>
        <a:graphic>
          <a:graphicData uri="http://schemas.openxmlformats.org/drawingml/2006/table">
            <a:tbl>
              <a:tblPr firstRow="1" bandRow="1"/>
              <a:tblGrid>
                <a:gridCol w="1518349">
                  <a:extLst>
                    <a:ext uri="{9D8B030D-6E8A-4147-A177-3AD203B41FA5}">
                      <a16:colId xmlns:a16="http://schemas.microsoft.com/office/drawing/2014/main" val="1619584497"/>
                    </a:ext>
                  </a:extLst>
                </a:gridCol>
                <a:gridCol w="1715198">
                  <a:extLst>
                    <a:ext uri="{9D8B030D-6E8A-4147-A177-3AD203B41FA5}">
                      <a16:colId xmlns:a16="http://schemas.microsoft.com/office/drawing/2014/main" val="2784007579"/>
                    </a:ext>
                  </a:extLst>
                </a:gridCol>
                <a:gridCol w="2110486">
                  <a:extLst>
                    <a:ext uri="{9D8B030D-6E8A-4147-A177-3AD203B41FA5}">
                      <a16:colId xmlns:a16="http://schemas.microsoft.com/office/drawing/2014/main" val="4089764205"/>
                    </a:ext>
                  </a:extLst>
                </a:gridCol>
              </a:tblGrid>
              <a:tr h="5539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78" marR="14478" marT="14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Half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78" marR="14478" marT="14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Marathon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78" marR="14478" marT="14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749012"/>
                  </a:ext>
                </a:extLst>
              </a:tr>
              <a:tr h="5539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78" marR="14478" marT="14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02:34:57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78" marR="14478" marT="14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04:48:12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78" marR="14478" marT="14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012164"/>
                  </a:ext>
                </a:extLst>
              </a:tr>
              <a:tr h="553974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78" marR="14478" marT="14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02:26:12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78" marR="14478" marT="14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04:46:51</a:t>
                      </a:r>
                      <a:endParaRPr lang="en-US" sz="5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4478" marR="14478" marT="14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245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58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84AF-120A-4603-B9BB-3AAC745F8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Oprah’s Time-  04:29:20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EDC7719-0868-4A29-A80E-DCE8E51743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1408339"/>
              </p:ext>
            </p:extLst>
          </p:nvPr>
        </p:nvGraphicFramePr>
        <p:xfrm>
          <a:off x="1180058" y="2098515"/>
          <a:ext cx="9892210" cy="378608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29503">
                  <a:extLst>
                    <a:ext uri="{9D8B030D-6E8A-4147-A177-3AD203B41FA5}">
                      <a16:colId xmlns:a16="http://schemas.microsoft.com/office/drawing/2014/main" val="1351079358"/>
                    </a:ext>
                  </a:extLst>
                </a:gridCol>
                <a:gridCol w="5765573">
                  <a:extLst>
                    <a:ext uri="{9D8B030D-6E8A-4147-A177-3AD203B41FA5}">
                      <a16:colId xmlns:a16="http://schemas.microsoft.com/office/drawing/2014/main" val="2271060044"/>
                    </a:ext>
                  </a:extLst>
                </a:gridCol>
                <a:gridCol w="2397134">
                  <a:extLst>
                    <a:ext uri="{9D8B030D-6E8A-4147-A177-3AD203B41FA5}">
                      <a16:colId xmlns:a16="http://schemas.microsoft.com/office/drawing/2014/main" val="1661890345"/>
                    </a:ext>
                  </a:extLst>
                </a:gridCol>
              </a:tblGrid>
              <a:tr h="79417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cap="all" spc="6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13971" marR="13971" marT="180493" marB="18049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cap="all" spc="6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Number That Beat Oprah</a:t>
                      </a:r>
                    </a:p>
                  </a:txBody>
                  <a:tcPr marL="13971" marR="13971" marT="180493" marB="18049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cap="all" spc="6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Percent</a:t>
                      </a:r>
                    </a:p>
                  </a:txBody>
                  <a:tcPr marL="13971" marR="13971" marT="180493" marB="18049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600525"/>
                  </a:ext>
                </a:extLst>
              </a:tr>
              <a:tr h="747978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13971" marR="13971" marT="13971" marB="180493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1099</a:t>
                      </a:r>
                    </a:p>
                  </a:txBody>
                  <a:tcPr marL="13971" marR="13971" marT="13971" marB="1804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13971" marR="13971" marT="13971" marB="1804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928336"/>
                  </a:ext>
                </a:extLst>
              </a:tr>
              <a:tr h="747978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13971" marR="13971" marT="13971" marB="1804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615</a:t>
                      </a:r>
                    </a:p>
                  </a:txBody>
                  <a:tcPr marL="13971" marR="13971" marT="13971" marB="1804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13971" marR="13971" marT="13971" marB="1804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964336"/>
                  </a:ext>
                </a:extLst>
              </a:tr>
              <a:tr h="747978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13971" marR="13971" marT="13971" marB="180493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756</a:t>
                      </a:r>
                    </a:p>
                  </a:txBody>
                  <a:tcPr marL="13971" marR="13971" marT="13971" marB="1804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13971" marR="13971" marT="13971" marB="1804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3855391"/>
                  </a:ext>
                </a:extLst>
              </a:tr>
              <a:tr h="747978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13971" marR="13971" marT="13971" marB="1804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793</a:t>
                      </a:r>
                    </a:p>
                  </a:txBody>
                  <a:tcPr marL="13971" marR="13971" marT="13971" marB="1804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13971" marR="13971" marT="13971" marB="18049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813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615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9B486-1581-4650-8B4A-E09F7988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Half-marathon Quartiles</a:t>
            </a:r>
          </a:p>
        </p:txBody>
      </p:sp>
      <p:graphicFrame>
        <p:nvGraphicFramePr>
          <p:cNvPr id="51" name="Content Placeholder 3">
            <a:extLst>
              <a:ext uri="{FF2B5EF4-FFF2-40B4-BE49-F238E27FC236}">
                <a16:creationId xmlns:a16="http://schemas.microsoft.com/office/drawing/2014/main" id="{DFF55EAE-816A-47A7-A520-8B7032462C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044200"/>
              </p:ext>
            </p:extLst>
          </p:nvPr>
        </p:nvGraphicFramePr>
        <p:xfrm>
          <a:off x="1476439" y="2098515"/>
          <a:ext cx="9299450" cy="3786080"/>
        </p:xfrm>
        <a:graphic>
          <a:graphicData uri="http://schemas.openxmlformats.org/drawingml/2006/table">
            <a:tbl>
              <a:tblPr firstRow="1" bandRow="1">
                <a:noFill/>
                <a:tableStyleId>{9D7B26C5-4107-4FEC-AEDC-1716B250A1EF}</a:tableStyleId>
              </a:tblPr>
              <a:tblGrid>
                <a:gridCol w="1234638">
                  <a:extLst>
                    <a:ext uri="{9D8B030D-6E8A-4147-A177-3AD203B41FA5}">
                      <a16:colId xmlns:a16="http://schemas.microsoft.com/office/drawing/2014/main" val="3299352342"/>
                    </a:ext>
                  </a:extLst>
                </a:gridCol>
                <a:gridCol w="2016203">
                  <a:extLst>
                    <a:ext uri="{9D8B030D-6E8A-4147-A177-3AD203B41FA5}">
                      <a16:colId xmlns:a16="http://schemas.microsoft.com/office/drawing/2014/main" val="2876382692"/>
                    </a:ext>
                  </a:extLst>
                </a:gridCol>
                <a:gridCol w="2016203">
                  <a:extLst>
                    <a:ext uri="{9D8B030D-6E8A-4147-A177-3AD203B41FA5}">
                      <a16:colId xmlns:a16="http://schemas.microsoft.com/office/drawing/2014/main" val="875385157"/>
                    </a:ext>
                  </a:extLst>
                </a:gridCol>
                <a:gridCol w="2016203">
                  <a:extLst>
                    <a:ext uri="{9D8B030D-6E8A-4147-A177-3AD203B41FA5}">
                      <a16:colId xmlns:a16="http://schemas.microsoft.com/office/drawing/2014/main" val="1193787233"/>
                    </a:ext>
                  </a:extLst>
                </a:gridCol>
                <a:gridCol w="2016203">
                  <a:extLst>
                    <a:ext uri="{9D8B030D-6E8A-4147-A177-3AD203B41FA5}">
                      <a16:colId xmlns:a16="http://schemas.microsoft.com/office/drawing/2014/main" val="96061359"/>
                    </a:ext>
                  </a:extLst>
                </a:gridCol>
              </a:tblGrid>
              <a:tr h="757216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Year</a:t>
                      </a:r>
                      <a:endParaRPr lang="en-US" sz="26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Quartile 1</a:t>
                      </a:r>
                      <a:endParaRPr lang="en-US" sz="26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Quartile 2</a:t>
                      </a:r>
                      <a:endParaRPr lang="en-US" sz="26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Quartile 3</a:t>
                      </a:r>
                      <a:endParaRPr lang="en-US" sz="26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Quartile 4</a:t>
                      </a:r>
                      <a:endParaRPr lang="en-US" sz="26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866814"/>
                  </a:ext>
                </a:extLst>
              </a:tr>
              <a:tr h="757216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2016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02:08:18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02:26:18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02:50:11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04:54:41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415532"/>
                  </a:ext>
                </a:extLst>
              </a:tr>
              <a:tr h="757216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2017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02:18:17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02:39:34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03:05:10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06:18:24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067345"/>
                  </a:ext>
                </a:extLst>
              </a:tr>
              <a:tr h="757216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2018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02:07:21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02:25:32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02:51:16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04:48:06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424769"/>
                  </a:ext>
                </a:extLst>
              </a:tr>
              <a:tr h="757216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2019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02:07:04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02:26:07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02:51:30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05:03:35</a:t>
                      </a:r>
                      <a:endParaRPr lang="en-US" sz="2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4932" marR="24607" marT="157466" marB="157466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685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49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33F7-E6BB-46C8-8BC1-DA253857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4 years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1EC396C-114F-4F6C-819A-CFF304635C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96324"/>
              </p:ext>
            </p:extLst>
          </p:nvPr>
        </p:nvGraphicFramePr>
        <p:xfrm>
          <a:off x="1319917" y="1915557"/>
          <a:ext cx="9490801" cy="4024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2274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B4F3-4185-444C-8AF1-1A87B818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Comparing 4 years data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E91B75-9456-448E-A862-DD4567B28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702237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54257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5631-9AA5-496B-842F-E56F40FD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in the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FDC07-DCF7-4BF6-94A4-8F6C864E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- 2016 marathon had a higher slowest time while 2017 experienced an increase</a:t>
            </a:r>
          </a:p>
          <a:p>
            <a:pPr marL="0" indent="0">
              <a:buNone/>
            </a:pPr>
            <a:r>
              <a:rPr lang="en-US" sz="2400" dirty="0"/>
              <a:t>	In fastest time</a:t>
            </a:r>
          </a:p>
          <a:p>
            <a:pPr marL="0" indent="0">
              <a:buNone/>
            </a:pPr>
            <a:r>
              <a:rPr lang="en-US" sz="2400" dirty="0"/>
              <a:t>-2017 half-marathon had a large slowest time</a:t>
            </a:r>
          </a:p>
          <a:p>
            <a:pPr marL="0" indent="0">
              <a:buNone/>
            </a:pPr>
            <a:r>
              <a:rPr lang="en-US" sz="2400" dirty="0"/>
              <a:t>-Factors that could be contributing to time variances:</a:t>
            </a:r>
          </a:p>
          <a:p>
            <a:pPr marL="0" indent="0">
              <a:buNone/>
            </a:pPr>
            <a:r>
              <a:rPr lang="en-US" sz="2400" dirty="0"/>
              <a:t>	-Weather</a:t>
            </a:r>
          </a:p>
          <a:p>
            <a:pPr marL="0" indent="0">
              <a:buNone/>
            </a:pPr>
            <a:r>
              <a:rPr lang="en-US" sz="2400" dirty="0"/>
              <a:t>	-Health of participants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9232416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233</Words>
  <Application>Microsoft Office PowerPoint</Application>
  <PresentationFormat>Widescreen</PresentationFormat>
  <Paragraphs>124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Retrospect</vt:lpstr>
      <vt:lpstr>Nashville Rock-and-Roll Marathon and Half-Marathon Race Results</vt:lpstr>
      <vt:lpstr>Data for Marathons</vt:lpstr>
      <vt:lpstr>Marathon Times</vt:lpstr>
      <vt:lpstr>Mean and Median for Marathon and Half-Marathon</vt:lpstr>
      <vt:lpstr>Oprah’s Time-  04:29:20</vt:lpstr>
      <vt:lpstr>Half-marathon Quartiles</vt:lpstr>
      <vt:lpstr>Comparing 4 years data</vt:lpstr>
      <vt:lpstr>Comparing 4 years data </vt:lpstr>
      <vt:lpstr>Differences in the years</vt:lpstr>
      <vt:lpstr>Scott Wietecha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Nashville Rock-and-Roll Marathon and Half-Marathon Race Results</dc:title>
  <dc:creator>Debbie Hoza</dc:creator>
  <cp:lastModifiedBy>Debbie Hoza</cp:lastModifiedBy>
  <cp:revision>1</cp:revision>
  <dcterms:created xsi:type="dcterms:W3CDTF">2021-01-22T15:13:02Z</dcterms:created>
  <dcterms:modified xsi:type="dcterms:W3CDTF">2021-01-22T15:27:55Z</dcterms:modified>
</cp:coreProperties>
</file>